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sldIdLst>
    <p:sldId id="256" r:id="rId2"/>
    <p:sldId id="263" r:id="rId3"/>
    <p:sldId id="264" r:id="rId4"/>
    <p:sldId id="278" r:id="rId5"/>
    <p:sldId id="274" r:id="rId6"/>
    <p:sldId id="265" r:id="rId7"/>
    <p:sldId id="280" r:id="rId8"/>
    <p:sldId id="281" r:id="rId9"/>
    <p:sldId id="283" r:id="rId10"/>
    <p:sldId id="284" r:id="rId11"/>
    <p:sldId id="285"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55F3F-2CAE-4BFF-BD4E-C1B9F7B3B73F}" type="doc">
      <dgm:prSet loTypeId="urn:microsoft.com/office/officeart/2005/8/layout/pyramid2" loCatId="pyramid" qsTypeId="urn:microsoft.com/office/officeart/2005/8/quickstyle/simple3" qsCatId="simple" csTypeId="urn:microsoft.com/office/officeart/2005/8/colors/accent1_2" csCatId="accent1" phldr="1"/>
      <dgm:spPr/>
    </dgm:pt>
    <dgm:pt modelId="{7407706A-FF5E-4BFC-8309-81179472AD05}">
      <dgm:prSet phldrT="[Tekst]"/>
      <dgm:spPr/>
      <dgm:t>
        <a:bodyPr/>
        <a:lstStyle/>
        <a:p>
          <a:r>
            <a:rPr lang="nb-NO" dirty="0"/>
            <a:t>Innledning</a:t>
          </a:r>
          <a:endParaRPr lang="en-GB" dirty="0"/>
        </a:p>
      </dgm:t>
    </dgm:pt>
    <dgm:pt modelId="{F7AC76F3-A7BE-4928-B5A1-CA40407F79EF}" type="parTrans" cxnId="{CF6AA560-1AEF-4A23-A3DB-A5BE30F1B979}">
      <dgm:prSet/>
      <dgm:spPr/>
      <dgm:t>
        <a:bodyPr/>
        <a:lstStyle/>
        <a:p>
          <a:endParaRPr lang="en-GB"/>
        </a:p>
      </dgm:t>
    </dgm:pt>
    <dgm:pt modelId="{4B88BE95-143D-4BE3-8C69-6927F489D3F3}" type="sibTrans" cxnId="{CF6AA560-1AEF-4A23-A3DB-A5BE30F1B979}">
      <dgm:prSet/>
      <dgm:spPr/>
      <dgm:t>
        <a:bodyPr/>
        <a:lstStyle/>
        <a:p>
          <a:endParaRPr lang="en-GB"/>
        </a:p>
      </dgm:t>
    </dgm:pt>
    <dgm:pt modelId="{E3FA1907-3C93-4555-B70A-B10121EA2D53}">
      <dgm:prSet phldrT="[Tekst]"/>
      <dgm:spPr/>
      <dgm:t>
        <a:bodyPr/>
        <a:lstStyle/>
        <a:p>
          <a:r>
            <a:rPr lang="nb-NO" dirty="0"/>
            <a:t>Ørnen</a:t>
          </a:r>
          <a:endParaRPr lang="en-GB" dirty="0"/>
        </a:p>
      </dgm:t>
    </dgm:pt>
    <dgm:pt modelId="{3BF1595B-D0A6-4BC6-AAE5-476C16AA8F09}" type="parTrans" cxnId="{35A6AADC-3350-4797-B1F2-8A6AD4BA52C1}">
      <dgm:prSet/>
      <dgm:spPr/>
      <dgm:t>
        <a:bodyPr/>
        <a:lstStyle/>
        <a:p>
          <a:endParaRPr lang="en-GB"/>
        </a:p>
      </dgm:t>
    </dgm:pt>
    <dgm:pt modelId="{E4F6A871-ABA0-4398-BC07-5AFE17B7F05E}" type="sibTrans" cxnId="{35A6AADC-3350-4797-B1F2-8A6AD4BA52C1}">
      <dgm:prSet/>
      <dgm:spPr/>
      <dgm:t>
        <a:bodyPr/>
        <a:lstStyle/>
        <a:p>
          <a:endParaRPr lang="en-GB"/>
        </a:p>
      </dgm:t>
    </dgm:pt>
    <dgm:pt modelId="{7372CD9B-E619-4547-BD21-21EF04D42262}">
      <dgm:prSet phldrT="[Tekst]"/>
      <dgm:spPr/>
      <dgm:t>
        <a:bodyPr/>
        <a:lstStyle/>
        <a:p>
          <a:r>
            <a:rPr lang="nb-NO" dirty="0"/>
            <a:t>Hva kan ørnen lære oss?</a:t>
          </a:r>
          <a:endParaRPr lang="en-GB" dirty="0"/>
        </a:p>
      </dgm:t>
    </dgm:pt>
    <dgm:pt modelId="{96ECDCB7-3CDC-4949-8646-76B18F6186EA}" type="parTrans" cxnId="{D7A7B1B0-58CB-430C-A73C-1836324B6D2D}">
      <dgm:prSet/>
      <dgm:spPr/>
      <dgm:t>
        <a:bodyPr/>
        <a:lstStyle/>
        <a:p>
          <a:endParaRPr lang="en-GB"/>
        </a:p>
      </dgm:t>
    </dgm:pt>
    <dgm:pt modelId="{F494EDB6-549E-4732-BBAA-69559D1120D4}" type="sibTrans" cxnId="{D7A7B1B0-58CB-430C-A73C-1836324B6D2D}">
      <dgm:prSet/>
      <dgm:spPr/>
      <dgm:t>
        <a:bodyPr/>
        <a:lstStyle/>
        <a:p>
          <a:endParaRPr lang="en-GB"/>
        </a:p>
      </dgm:t>
    </dgm:pt>
    <dgm:pt modelId="{7D7FF09B-C71C-4EDC-B1EC-A8D6897734D1}" type="pres">
      <dgm:prSet presAssocID="{CF055F3F-2CAE-4BFF-BD4E-C1B9F7B3B73F}" presName="compositeShape" presStyleCnt="0">
        <dgm:presLayoutVars>
          <dgm:dir/>
          <dgm:resizeHandles/>
        </dgm:presLayoutVars>
      </dgm:prSet>
      <dgm:spPr/>
    </dgm:pt>
    <dgm:pt modelId="{B3D579EF-3ECC-4938-8510-D7A3FC7FE255}" type="pres">
      <dgm:prSet presAssocID="{CF055F3F-2CAE-4BFF-BD4E-C1B9F7B3B73F}" presName="pyramid" presStyleLbl="node1" presStyleIdx="0" presStyleCnt="1"/>
      <dgm:spPr/>
    </dgm:pt>
    <dgm:pt modelId="{1CCB9547-0CA5-4C63-A30F-90FA47790E15}" type="pres">
      <dgm:prSet presAssocID="{CF055F3F-2CAE-4BFF-BD4E-C1B9F7B3B73F}" presName="theList" presStyleCnt="0"/>
      <dgm:spPr/>
    </dgm:pt>
    <dgm:pt modelId="{3FCC3D2D-8981-4D9F-9578-3BC8E1B3A006}" type="pres">
      <dgm:prSet presAssocID="{7407706A-FF5E-4BFC-8309-81179472AD05}" presName="aNode" presStyleLbl="fgAcc1" presStyleIdx="0" presStyleCnt="3" custLinFactNeighborX="271" custLinFactNeighborY="-11927">
        <dgm:presLayoutVars>
          <dgm:bulletEnabled val="1"/>
        </dgm:presLayoutVars>
      </dgm:prSet>
      <dgm:spPr/>
    </dgm:pt>
    <dgm:pt modelId="{8FFBD4A5-884A-494A-812D-F36B02D1FCA6}" type="pres">
      <dgm:prSet presAssocID="{7407706A-FF5E-4BFC-8309-81179472AD05}" presName="aSpace" presStyleCnt="0"/>
      <dgm:spPr/>
    </dgm:pt>
    <dgm:pt modelId="{97906E3A-CF87-476A-A251-12DF6114DC4D}" type="pres">
      <dgm:prSet presAssocID="{E3FA1907-3C93-4555-B70A-B10121EA2D53}" presName="aNode" presStyleLbl="fgAcc1" presStyleIdx="1" presStyleCnt="3">
        <dgm:presLayoutVars>
          <dgm:bulletEnabled val="1"/>
        </dgm:presLayoutVars>
      </dgm:prSet>
      <dgm:spPr/>
    </dgm:pt>
    <dgm:pt modelId="{7EA72AAA-D55E-48D7-8BD3-4D496AFAA798}" type="pres">
      <dgm:prSet presAssocID="{E3FA1907-3C93-4555-B70A-B10121EA2D53}" presName="aSpace" presStyleCnt="0"/>
      <dgm:spPr/>
    </dgm:pt>
    <dgm:pt modelId="{AB45B8B9-8ED3-4173-9C1F-9B0FFB0E4B07}" type="pres">
      <dgm:prSet presAssocID="{7372CD9B-E619-4547-BD21-21EF04D42262}" presName="aNode" presStyleLbl="fgAcc1" presStyleIdx="2" presStyleCnt="3">
        <dgm:presLayoutVars>
          <dgm:bulletEnabled val="1"/>
        </dgm:presLayoutVars>
      </dgm:prSet>
      <dgm:spPr/>
    </dgm:pt>
    <dgm:pt modelId="{DBE5419A-D154-46AB-80E3-8470CE418C85}" type="pres">
      <dgm:prSet presAssocID="{7372CD9B-E619-4547-BD21-21EF04D42262}" presName="aSpace" presStyleCnt="0"/>
      <dgm:spPr/>
    </dgm:pt>
  </dgm:ptLst>
  <dgm:cxnLst>
    <dgm:cxn modelId="{CC9F0113-5052-4765-995B-24C82EDCF043}" type="presOf" srcId="{E3FA1907-3C93-4555-B70A-B10121EA2D53}" destId="{97906E3A-CF87-476A-A251-12DF6114DC4D}" srcOrd="0" destOrd="0" presId="urn:microsoft.com/office/officeart/2005/8/layout/pyramid2"/>
    <dgm:cxn modelId="{CF6AA560-1AEF-4A23-A3DB-A5BE30F1B979}" srcId="{CF055F3F-2CAE-4BFF-BD4E-C1B9F7B3B73F}" destId="{7407706A-FF5E-4BFC-8309-81179472AD05}" srcOrd="0" destOrd="0" parTransId="{F7AC76F3-A7BE-4928-B5A1-CA40407F79EF}" sibTransId="{4B88BE95-143D-4BE3-8C69-6927F489D3F3}"/>
    <dgm:cxn modelId="{CAAFA853-F77E-4439-AE7C-FFB50E6E727A}" type="presOf" srcId="{7372CD9B-E619-4547-BD21-21EF04D42262}" destId="{AB45B8B9-8ED3-4173-9C1F-9B0FFB0E4B07}" srcOrd="0" destOrd="0" presId="urn:microsoft.com/office/officeart/2005/8/layout/pyramid2"/>
    <dgm:cxn modelId="{BDDEB9A8-0F1E-490B-942C-4741DDB0CE98}" type="presOf" srcId="{7407706A-FF5E-4BFC-8309-81179472AD05}" destId="{3FCC3D2D-8981-4D9F-9578-3BC8E1B3A006}" srcOrd="0" destOrd="0" presId="urn:microsoft.com/office/officeart/2005/8/layout/pyramid2"/>
    <dgm:cxn modelId="{D7A7B1B0-58CB-430C-A73C-1836324B6D2D}" srcId="{CF055F3F-2CAE-4BFF-BD4E-C1B9F7B3B73F}" destId="{7372CD9B-E619-4547-BD21-21EF04D42262}" srcOrd="2" destOrd="0" parTransId="{96ECDCB7-3CDC-4949-8646-76B18F6186EA}" sibTransId="{F494EDB6-549E-4732-BBAA-69559D1120D4}"/>
    <dgm:cxn modelId="{35A6AADC-3350-4797-B1F2-8A6AD4BA52C1}" srcId="{CF055F3F-2CAE-4BFF-BD4E-C1B9F7B3B73F}" destId="{E3FA1907-3C93-4555-B70A-B10121EA2D53}" srcOrd="1" destOrd="0" parTransId="{3BF1595B-D0A6-4BC6-AAE5-476C16AA8F09}" sibTransId="{E4F6A871-ABA0-4398-BC07-5AFE17B7F05E}"/>
    <dgm:cxn modelId="{7B78A0FB-6D40-43C8-9542-51F4E37D8C92}" type="presOf" srcId="{CF055F3F-2CAE-4BFF-BD4E-C1B9F7B3B73F}" destId="{7D7FF09B-C71C-4EDC-B1EC-A8D6897734D1}" srcOrd="0" destOrd="0" presId="urn:microsoft.com/office/officeart/2005/8/layout/pyramid2"/>
    <dgm:cxn modelId="{35B7DEAE-990F-4387-8ED4-6047311A762A}" type="presParOf" srcId="{7D7FF09B-C71C-4EDC-B1EC-A8D6897734D1}" destId="{B3D579EF-3ECC-4938-8510-D7A3FC7FE255}" srcOrd="0" destOrd="0" presId="urn:microsoft.com/office/officeart/2005/8/layout/pyramid2"/>
    <dgm:cxn modelId="{853F5600-70A2-4FA9-AE8C-764AA47BF026}" type="presParOf" srcId="{7D7FF09B-C71C-4EDC-B1EC-A8D6897734D1}" destId="{1CCB9547-0CA5-4C63-A30F-90FA47790E15}" srcOrd="1" destOrd="0" presId="urn:microsoft.com/office/officeart/2005/8/layout/pyramid2"/>
    <dgm:cxn modelId="{D8DCBA48-32C9-4036-B816-024C2711B1D3}" type="presParOf" srcId="{1CCB9547-0CA5-4C63-A30F-90FA47790E15}" destId="{3FCC3D2D-8981-4D9F-9578-3BC8E1B3A006}" srcOrd="0" destOrd="0" presId="urn:microsoft.com/office/officeart/2005/8/layout/pyramid2"/>
    <dgm:cxn modelId="{4EA5AB71-1306-46A5-932A-264C6DA1EC42}" type="presParOf" srcId="{1CCB9547-0CA5-4C63-A30F-90FA47790E15}" destId="{8FFBD4A5-884A-494A-812D-F36B02D1FCA6}" srcOrd="1" destOrd="0" presId="urn:microsoft.com/office/officeart/2005/8/layout/pyramid2"/>
    <dgm:cxn modelId="{FE45D5F0-43BF-453B-BCEC-1019915E7371}" type="presParOf" srcId="{1CCB9547-0CA5-4C63-A30F-90FA47790E15}" destId="{97906E3A-CF87-476A-A251-12DF6114DC4D}" srcOrd="2" destOrd="0" presId="urn:microsoft.com/office/officeart/2005/8/layout/pyramid2"/>
    <dgm:cxn modelId="{6877683A-6A59-454A-9CA7-C169C6686BE4}" type="presParOf" srcId="{1CCB9547-0CA5-4C63-A30F-90FA47790E15}" destId="{7EA72AAA-D55E-48D7-8BD3-4D496AFAA798}" srcOrd="3" destOrd="0" presId="urn:microsoft.com/office/officeart/2005/8/layout/pyramid2"/>
    <dgm:cxn modelId="{709E3B2F-79B9-4D10-8F92-562F6BBF5821}" type="presParOf" srcId="{1CCB9547-0CA5-4C63-A30F-90FA47790E15}" destId="{AB45B8B9-8ED3-4173-9C1F-9B0FFB0E4B07}" srcOrd="4" destOrd="0" presId="urn:microsoft.com/office/officeart/2005/8/layout/pyramid2"/>
    <dgm:cxn modelId="{A5B76FEC-1A07-436B-BB33-42BB260BD76E}" type="presParOf" srcId="{1CCB9547-0CA5-4C63-A30F-90FA47790E15}" destId="{DBE5419A-D154-46AB-80E3-8470CE418C8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579EF-3ECC-4938-8510-D7A3FC7FE255}">
      <dsp:nvSpPr>
        <dsp:cNvPr id="0" name=""/>
        <dsp:cNvSpPr/>
      </dsp:nvSpPr>
      <dsp:spPr>
        <a:xfrm>
          <a:off x="490998" y="0"/>
          <a:ext cx="4754150" cy="4754150"/>
        </a:xfrm>
        <a:prstGeom prst="triangl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CC3D2D-8981-4D9F-9578-3BC8E1B3A006}">
      <dsp:nvSpPr>
        <dsp:cNvPr id="0" name=""/>
        <dsp:cNvSpPr/>
      </dsp:nvSpPr>
      <dsp:spPr>
        <a:xfrm>
          <a:off x="2876448" y="461190"/>
          <a:ext cx="3090197" cy="1125396"/>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Innledning</a:t>
          </a:r>
          <a:endParaRPr lang="en-GB" sz="2800" kern="1200" dirty="0"/>
        </a:p>
      </dsp:txBody>
      <dsp:txXfrm>
        <a:off x="2931385" y="516127"/>
        <a:ext cx="2980323" cy="1015522"/>
      </dsp:txXfrm>
    </dsp:sp>
    <dsp:sp modelId="{97906E3A-CF87-476A-A251-12DF6114DC4D}">
      <dsp:nvSpPr>
        <dsp:cNvPr id="0" name=""/>
        <dsp:cNvSpPr/>
      </dsp:nvSpPr>
      <dsp:spPr>
        <a:xfrm>
          <a:off x="2868073" y="1744039"/>
          <a:ext cx="3090197" cy="1125396"/>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Ørnen</a:t>
          </a:r>
          <a:endParaRPr lang="en-GB" sz="2800" kern="1200" dirty="0"/>
        </a:p>
      </dsp:txBody>
      <dsp:txXfrm>
        <a:off x="2923010" y="1798976"/>
        <a:ext cx="2980323" cy="1015522"/>
      </dsp:txXfrm>
    </dsp:sp>
    <dsp:sp modelId="{AB45B8B9-8ED3-4173-9C1F-9B0FFB0E4B07}">
      <dsp:nvSpPr>
        <dsp:cNvPr id="0" name=""/>
        <dsp:cNvSpPr/>
      </dsp:nvSpPr>
      <dsp:spPr>
        <a:xfrm>
          <a:off x="2868073" y="3010110"/>
          <a:ext cx="3090197" cy="1125396"/>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Hva kan ørnen lære oss?</a:t>
          </a:r>
          <a:endParaRPr lang="en-GB" sz="2800" kern="1200" dirty="0"/>
        </a:p>
      </dsp:txBody>
      <dsp:txXfrm>
        <a:off x="2923010" y="3065047"/>
        <a:ext cx="2980323" cy="10155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84F53F-F987-423C-A6B4-5EDB9567363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6D2F3398-DD75-402F-89CF-F2545154C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47F042D4-5982-4577-AA75-D259068E9FD7}"/>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A92A0D42-A90F-4DBA-9F2D-86067C1BC53D}"/>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AC97A7AC-90FC-45E9-BD18-8432DC0AA0C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640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D6C5B9-54A9-4639-AE83-4B1812B066F5}"/>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BEAC5087-9EF3-4545-83F5-41B7DF79C83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9620E85D-A3AC-4FD3-A1CA-277386D56C43}"/>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86041B25-4A62-40D7-A761-531DD07014DE}"/>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C3C04802-C8EA-457C-961E-8B50C981CC4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493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9FA3305-EDEB-41F3-A082-86C1138B3139}"/>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8AEDE8CA-00D0-48E3-BD29-2FFDD3ADC29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4211075-1892-40F5-A7B1-8A8580175355}"/>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B782EE1B-A5A4-4E49-B0D1-E63B8767C4EC}"/>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B38B7B9B-7814-4952-A505-A4ACC5DCED3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12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80A067-3816-4918-9E5D-B7FBC5D8A304}"/>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168BABDB-0F16-44A0-A470-53FF5F116D8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34266DB4-3D14-4601-88B0-4C536F4FB5E5}"/>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749797AE-2653-43D0-A9C5-0F9FEE4A300F}"/>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446E8609-DE88-40D5-B8B0-D2F48E45041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603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14C90-12DD-4478-9902-07D1BB38B5F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7B737E7A-C27D-40E4-A711-FCFDB831A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81C07FA-8C0E-405C-9638-8805F5A6E5A5}"/>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94665025-73CA-400E-9082-B2ACCE01B16E}"/>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0045A498-F417-4F41-8E70-86527D9E98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52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580E48-2061-48ED-9BB6-45201EB797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0FA9A91B-C0C8-4FBE-B33D-3E72D95BE95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F4DECAE0-D37C-4130-8A9F-9BF9278EFA7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633D0801-9142-4945-9A96-721E425F1FC4}"/>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6" name="Plassholder for bunntekst 5">
            <a:extLst>
              <a:ext uri="{FF2B5EF4-FFF2-40B4-BE49-F238E27FC236}">
                <a16:creationId xmlns:a16="http://schemas.microsoft.com/office/drawing/2014/main" id="{08BF4BC9-6C73-47DE-B8CC-3152E7141889}"/>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030F22A8-54A5-43A6-8A73-F665E69B6CF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95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C8E723-DD00-4591-87D2-9671E33806A1}"/>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05959F42-9F42-4B8D-A773-6A27569AA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02E7279-63A0-4DB7-9948-563F26EE759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73B22808-485B-4A3B-B556-3531C1DA2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46BEF99-8705-4CFA-B31D-E3EBCD62F56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C9E6DE47-C804-455C-A247-C421AD918D52}"/>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8" name="Plassholder for bunntekst 7">
            <a:extLst>
              <a:ext uri="{FF2B5EF4-FFF2-40B4-BE49-F238E27FC236}">
                <a16:creationId xmlns:a16="http://schemas.microsoft.com/office/drawing/2014/main" id="{F6F0D95E-11F1-4F0A-92E3-D470C6814198}"/>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id="{7E4BEF28-1B26-4626-A691-C53244D3D52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953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5CF61-0322-4490-B6B3-BAA74147A180}"/>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03992198-F3EF-4B7C-B1C1-18C45E7072CC}"/>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4" name="Plassholder for bunntekst 3">
            <a:extLst>
              <a:ext uri="{FF2B5EF4-FFF2-40B4-BE49-F238E27FC236}">
                <a16:creationId xmlns:a16="http://schemas.microsoft.com/office/drawing/2014/main" id="{8D48C8FB-E7B6-4614-B3E7-A6BD6736D214}"/>
              </a:ext>
            </a:extLst>
          </p:cNvPr>
          <p:cNvSpPr>
            <a:spLocks noGrp="1"/>
          </p:cNvSpPr>
          <p:nvPr>
            <p:ph type="ftr" sz="quarter" idx="11"/>
          </p:nvPr>
        </p:nvSpPr>
        <p:spPr/>
        <p:txBody>
          <a:bodyPr/>
          <a:lstStyle/>
          <a:p>
            <a:endParaRPr lang="en-US" dirty="0"/>
          </a:p>
        </p:txBody>
      </p:sp>
      <p:sp>
        <p:nvSpPr>
          <p:cNvPr id="5" name="Plassholder for lysbildenummer 4">
            <a:extLst>
              <a:ext uri="{FF2B5EF4-FFF2-40B4-BE49-F238E27FC236}">
                <a16:creationId xmlns:a16="http://schemas.microsoft.com/office/drawing/2014/main" id="{6F0389B5-C352-4536-B015-7C8420AFE34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528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C71D4AE-3A99-456B-A76A-9C2BC02B9975}"/>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3" name="Plassholder for bunntekst 2">
            <a:extLst>
              <a:ext uri="{FF2B5EF4-FFF2-40B4-BE49-F238E27FC236}">
                <a16:creationId xmlns:a16="http://schemas.microsoft.com/office/drawing/2014/main" id="{FDD5BCDA-A31C-461B-9714-1C88B83BA260}"/>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id="{91CABFEF-D4EA-4067-9B52-FC469CABD20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090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09153-9D5E-4775-AAD4-0E2E28162B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28266F77-7F1D-4D20-88ED-AA4896A76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31F0F48F-678B-489E-9DC2-F39D5AF76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B8C89B8-7590-4104-A9E0-A592921E63EC}"/>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6" name="Plassholder for bunntekst 5">
            <a:extLst>
              <a:ext uri="{FF2B5EF4-FFF2-40B4-BE49-F238E27FC236}">
                <a16:creationId xmlns:a16="http://schemas.microsoft.com/office/drawing/2014/main" id="{5D0A71D0-C6E1-4700-8A2B-E6D2E18364DC}"/>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3E6A48A7-26C8-4423-ADF2-512634A87B7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98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87A47D-450F-4150-824A-9A60A9C691F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49F294B4-60E3-4D2D-A5E3-913152C75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8D5D96A0-20F7-4E16-964E-19E66E4BE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EFE9C5-15B7-487B-8870-1CED9F9C9600}"/>
              </a:ext>
            </a:extLst>
          </p:cNvPr>
          <p:cNvSpPr>
            <a:spLocks noGrp="1"/>
          </p:cNvSpPr>
          <p:nvPr>
            <p:ph type="dt" sz="half" idx="10"/>
          </p:nvPr>
        </p:nvSpPr>
        <p:spPr/>
        <p:txBody>
          <a:bodyPr/>
          <a:lstStyle/>
          <a:p>
            <a:fld id="{48A87A34-81AB-432B-8DAE-1953F412C126}" type="datetimeFigureOut">
              <a:rPr lang="en-US" smtClean="0"/>
              <a:pPr/>
              <a:t>2/15/2020</a:t>
            </a:fld>
            <a:endParaRPr lang="en-US" dirty="0"/>
          </a:p>
        </p:txBody>
      </p:sp>
      <p:sp>
        <p:nvSpPr>
          <p:cNvPr id="6" name="Plassholder for bunntekst 5">
            <a:extLst>
              <a:ext uri="{FF2B5EF4-FFF2-40B4-BE49-F238E27FC236}">
                <a16:creationId xmlns:a16="http://schemas.microsoft.com/office/drawing/2014/main" id="{D3690BCC-F2F9-440F-BA8F-82B872E0736C}"/>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12125542-AB35-48A1-8835-F02FE07E87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790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8DE8408-1475-49F0-9467-82FE3B614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FA06B8F4-BD00-4753-BFEC-DC1AAC580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050CD73D-86F4-4383-93EE-03EAE229E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2/15/2020</a:t>
            </a:fld>
            <a:endParaRPr lang="en-US" dirty="0"/>
          </a:p>
        </p:txBody>
      </p:sp>
      <p:sp>
        <p:nvSpPr>
          <p:cNvPr id="5" name="Plassholder for bunntekst 4">
            <a:extLst>
              <a:ext uri="{FF2B5EF4-FFF2-40B4-BE49-F238E27FC236}">
                <a16:creationId xmlns:a16="http://schemas.microsoft.com/office/drawing/2014/main" id="{F72DC192-C10D-46BF-8192-4946F001A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ssholder for lysbildenummer 5">
            <a:extLst>
              <a:ext uri="{FF2B5EF4-FFF2-40B4-BE49-F238E27FC236}">
                <a16:creationId xmlns:a16="http://schemas.microsoft.com/office/drawing/2014/main" id="{310260D8-DF23-46A6-BD66-09C190A52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27762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factsite.com/facts-about-eagles/" TargetMode="External"/><Relationship Id="rId2" Type="http://schemas.openxmlformats.org/officeDocument/2006/relationships/hyperlink" Target="http://my.kwic.com/~pagodavista/schoolhouse/species/birds/body.htm" TargetMode="External"/><Relationship Id="rId1" Type="http://schemas.openxmlformats.org/officeDocument/2006/relationships/slideLayout" Target="../slideLayouts/slideLayout2.xml"/><Relationship Id="rId6" Type="http://schemas.openxmlformats.org/officeDocument/2006/relationships/hyperlink" Target="https://rovdata.no/Konge%C3%B8rn/Faktaomkonge%C3%B8rn.aspx" TargetMode="External"/><Relationship Id="rId5" Type="http://schemas.openxmlformats.org/officeDocument/2006/relationships/hyperlink" Target="https://www.weather.gov/source/zhu/ZHU_Training_Page/winds/Wx_Terms/Flight_Environment.htm" TargetMode="External"/><Relationship Id="rId4" Type="http://schemas.openxmlformats.org/officeDocument/2006/relationships/hyperlink" Target="https://busy.org/@ronel/how-do-faith-moves-mountai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597" y="3248426"/>
            <a:ext cx="9222806" cy="1126283"/>
          </a:xfrm>
        </p:spPr>
        <p:txBody>
          <a:bodyPr>
            <a:normAutofit/>
          </a:bodyPr>
          <a:lstStyle/>
          <a:p>
            <a:r>
              <a:rPr lang="nb-NO"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Vent på Herren</a:t>
            </a:r>
            <a:endParaRPr lang="en-US"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387878" y="4777381"/>
            <a:ext cx="6647066" cy="692243"/>
          </a:xfrm>
        </p:spPr>
        <p:txBody>
          <a:bodyPr/>
          <a:lstStyle/>
          <a:p>
            <a:r>
              <a:rPr lang="en-GB" dirty="0">
                <a:latin typeface="Arial Rounded MT Bold" panose="020F0704030504030204" pitchFamily="34" charset="0"/>
                <a:cs typeface="Calibri" panose="020F0502020204030204" pitchFamily="34" charset="0"/>
              </a:rPr>
              <a:t>Oslo </a:t>
            </a:r>
            <a:r>
              <a:rPr lang="en-GB" dirty="0" err="1">
                <a:latin typeface="Arial Rounded MT Bold" panose="020F0704030504030204" pitchFamily="34" charset="0"/>
                <a:cs typeface="Calibri" panose="020F0502020204030204" pitchFamily="34" charset="0"/>
              </a:rPr>
              <a:t>Misjonskirke</a:t>
            </a:r>
            <a:r>
              <a:rPr lang="en-GB" dirty="0">
                <a:latin typeface="Arial Rounded MT Bold" panose="020F0704030504030204" pitchFamily="34" charset="0"/>
                <a:cs typeface="Calibri" panose="020F0502020204030204" pitchFamily="34" charset="0"/>
              </a:rPr>
              <a:t> Syd 16.02.2020</a:t>
            </a:r>
          </a:p>
        </p:txBody>
      </p:sp>
    </p:spTree>
    <p:extLst>
      <p:ext uri="{BB962C8B-B14F-4D97-AF65-F5344CB8AC3E}">
        <p14:creationId xmlns:p14="http://schemas.microsoft.com/office/powerpoint/2010/main" val="30462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B06B0-151A-44AB-A9F0-656FA0CCD61F}"/>
              </a:ext>
            </a:extLst>
          </p:cNvPr>
          <p:cNvSpPr>
            <a:spLocks noGrp="1"/>
          </p:cNvSpPr>
          <p:nvPr>
            <p:ph type="title"/>
          </p:nvPr>
        </p:nvSpPr>
        <p:spPr>
          <a:xfrm>
            <a:off x="1115736" y="564255"/>
            <a:ext cx="9436107" cy="803474"/>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 kan ørnen lære oss? – brede vinger</a:t>
            </a:r>
            <a:endParaRPr lang="en-GB" dirty="0"/>
          </a:p>
        </p:txBody>
      </p:sp>
      <p:sp>
        <p:nvSpPr>
          <p:cNvPr id="3" name="Plassholder for innhold 2">
            <a:extLst>
              <a:ext uri="{FF2B5EF4-FFF2-40B4-BE49-F238E27FC236}">
                <a16:creationId xmlns:a16="http://schemas.microsoft.com/office/drawing/2014/main" id="{9EEA6CED-3B4A-4C7F-AFE4-E61C1B049B12}"/>
              </a:ext>
            </a:extLst>
          </p:cNvPr>
          <p:cNvSpPr>
            <a:spLocks noGrp="1"/>
          </p:cNvSpPr>
          <p:nvPr>
            <p:ph idx="1"/>
          </p:nvPr>
        </p:nvSpPr>
        <p:spPr>
          <a:xfrm>
            <a:off x="1115736" y="1386779"/>
            <a:ext cx="10125512" cy="4580693"/>
          </a:xfrm>
        </p:spPr>
        <p:txBody>
          <a:bodyPr>
            <a:normAutofit/>
          </a:bodyPr>
          <a:lstStyle/>
          <a:p>
            <a:pPr algn="just">
              <a:lnSpc>
                <a:spcPct val="150000"/>
              </a:lnSpc>
            </a:pPr>
            <a:r>
              <a:rPr lang="nb-NO" sz="2400" dirty="0">
                <a:latin typeface="Calibri" panose="020F0502020204030204" pitchFamily="34" charset="0"/>
                <a:cs typeface="Calibri" panose="020F0502020204030204" pitchFamily="34" charset="0"/>
              </a:rPr>
              <a:t>Vi trenger kjennskap til Guds natur og karakter.</a:t>
            </a:r>
          </a:p>
          <a:p>
            <a:pPr algn="just">
              <a:lnSpc>
                <a:spcPct val="150000"/>
              </a:lnSpc>
            </a:pPr>
            <a:r>
              <a:rPr lang="en-GB" sz="2400" dirty="0" err="1">
                <a:solidFill>
                  <a:schemeClr val="tx1"/>
                </a:solidFill>
                <a:latin typeface="Calibri" panose="020F0502020204030204" pitchFamily="34" charset="0"/>
                <a:cs typeface="Calibri" panose="020F0502020204030204" pitchFamily="34" charset="0"/>
              </a:rPr>
              <a:t>Gud</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blir</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ikke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trett</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og</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ikke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sliten</a:t>
            </a:r>
            <a:r>
              <a:rPr lang="en-GB" sz="2400" dirty="0">
                <a:solidFill>
                  <a:schemeClr val="tx1"/>
                </a:solidFill>
                <a:latin typeface="Calibri" panose="020F0502020204030204" pitchFamily="34" charset="0"/>
                <a:cs typeface="Calibri" panose="020F0502020204030204" pitchFamily="34" charset="0"/>
              </a:rPr>
              <a:t>. Vi </a:t>
            </a:r>
            <a:r>
              <a:rPr lang="en-GB" sz="2400" dirty="0" err="1">
                <a:solidFill>
                  <a:schemeClr val="tx1"/>
                </a:solidFill>
                <a:latin typeface="Calibri" panose="020F0502020204030204" pitchFamily="34" charset="0"/>
                <a:cs typeface="Calibri" panose="020F0502020204030204" pitchFamily="34" charset="0"/>
              </a:rPr>
              <a:t>alltid</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kan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regne</a:t>
            </a:r>
            <a:r>
              <a:rPr lang="en-GB" sz="2400" dirty="0">
                <a:solidFill>
                  <a:schemeClr val="tx1"/>
                </a:solidFill>
                <a:latin typeface="Calibri" panose="020F0502020204030204" pitchFamily="34" charset="0"/>
                <a:cs typeface="Calibri" panose="020F0502020204030204" pitchFamily="34" charset="0"/>
              </a:rPr>
              <a:t> med </a:t>
            </a:r>
            <a:r>
              <a:rPr lang="en-GB" sz="2400" dirty="0" err="1">
                <a:solidFill>
                  <a:schemeClr val="tx1"/>
                </a:solidFill>
                <a:latin typeface="Calibri" panose="020F0502020204030204" pitchFamily="34" charset="0"/>
                <a:cs typeface="Calibri" panose="020F0502020204030204" pitchFamily="34" charset="0"/>
              </a:rPr>
              <a:t>Guds</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sterke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hånd</a:t>
            </a:r>
            <a:r>
              <a:rPr lang="en-GB" sz="2400" dirty="0">
                <a:solidFill>
                  <a:schemeClr val="tx1"/>
                </a:solidFill>
                <a:latin typeface="Calibri" panose="020F0502020204030204" pitchFamily="34" charset="0"/>
                <a:cs typeface="Calibri" panose="020F0502020204030204" pitchFamily="34" charset="0"/>
              </a:rPr>
              <a:t>.. </a:t>
            </a:r>
          </a:p>
          <a:p>
            <a:pPr algn="just">
              <a:lnSpc>
                <a:spcPct val="150000"/>
              </a:lnSpc>
            </a:pPr>
            <a:r>
              <a:rPr lang="en-GB" sz="2400" dirty="0">
                <a:solidFill>
                  <a:schemeClr val="tx1"/>
                </a:solidFill>
                <a:latin typeface="Calibri" panose="020F0502020204030204" pitchFamily="34" charset="0"/>
                <a:cs typeface="Calibri" panose="020F0502020204030204" pitchFamily="34" charset="0"/>
              </a:rPr>
              <a:t> Ingen </a:t>
            </a:r>
            <a:r>
              <a:rPr lang="en-GB" sz="2400" dirty="0" err="1">
                <a:solidFill>
                  <a:schemeClr val="tx1"/>
                </a:solidFill>
                <a:latin typeface="Calibri" panose="020F0502020204030204" pitchFamily="34" charset="0"/>
                <a:cs typeface="Calibri" panose="020F0502020204030204" pitchFamily="34" charset="0"/>
              </a:rPr>
              <a:t>kan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utforske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hans</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forstand</a:t>
            </a:r>
            <a:r>
              <a:rPr lang="en-GB" sz="2400" dirty="0">
                <a:solidFill>
                  <a:schemeClr val="tx1"/>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Han </a:t>
            </a:r>
            <a:r>
              <a:rPr lang="en-GB" sz="2400" dirty="0" err="1">
                <a:latin typeface="Calibri" panose="020F0502020204030204" pitchFamily="34" charset="0"/>
                <a:cs typeface="Calibri" panose="020F0502020204030204" pitchFamily="34" charset="0"/>
              </a:rPr>
              <a:t>kjenner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deg</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og</a:t>
            </a:r>
            <a:r>
              <a:rPr lang="en-GB" sz="2400" dirty="0">
                <a:latin typeface="Calibri" panose="020F0502020204030204" pitchFamily="34" charset="0"/>
                <a:cs typeface="Calibri" panose="020F0502020204030204" pitchFamily="34" charset="0"/>
              </a:rPr>
              <a:t> meg </a:t>
            </a:r>
            <a:r>
              <a:rPr lang="en-GB" sz="2400" dirty="0" err="1">
                <a:latin typeface="Calibri" panose="020F0502020204030204" pitchFamily="34" charset="0"/>
                <a:cs typeface="Calibri" panose="020F0502020204030204" pitchFamily="34" charset="0"/>
              </a:rPr>
              <a:t>godt</a:t>
            </a:r>
            <a:r>
              <a:rPr lang="en-GB" sz="2400" dirty="0">
                <a:solidFill>
                  <a:schemeClr val="tx1"/>
                </a:solidFill>
                <a:latin typeface="Calibri" panose="020F0502020204030204" pitchFamily="34" charset="0"/>
                <a:cs typeface="Calibri" panose="020F0502020204030204" pitchFamily="34" charset="0"/>
              </a:rPr>
              <a:t>.</a:t>
            </a:r>
          </a:p>
          <a:p>
            <a:pPr algn="just">
              <a:lnSpc>
                <a:spcPct val="150000"/>
              </a:lnSpc>
            </a:pPr>
            <a:r>
              <a:rPr lang="en-GB" sz="2400" dirty="0">
                <a:solidFill>
                  <a:schemeClr val="tx1"/>
                </a:solidFill>
                <a:latin typeface="Calibri" panose="020F0502020204030204" pitchFamily="34" charset="0"/>
                <a:cs typeface="Calibri" panose="020F0502020204030204" pitchFamily="34" charset="0"/>
              </a:rPr>
              <a:t>Han </a:t>
            </a:r>
            <a:r>
              <a:rPr lang="en-GB" sz="2400" dirty="0" err="1">
                <a:solidFill>
                  <a:schemeClr val="tx1"/>
                </a:solidFill>
                <a:latin typeface="Calibri" panose="020F0502020204030204" pitchFamily="34" charset="0"/>
                <a:cs typeface="Calibri" panose="020F0502020204030204" pitchFamily="34" charset="0"/>
              </a:rPr>
              <a:t>gir</a:t>
            </a:r>
            <a:r>
              <a:rPr lang="en-GB" sz="2400" dirty="0">
                <a:solidFill>
                  <a:schemeClr val="tx1"/>
                </a:solidFill>
                <a:latin typeface="Calibri" panose="020F0502020204030204" pitchFamily="34" charset="0"/>
                <a:cs typeface="Calibri" panose="020F0502020204030204" pitchFamily="34" charset="0"/>
              </a:rPr>
              <a:t> den </a:t>
            </a:r>
            <a:r>
              <a:rPr lang="en-GB" sz="2400" dirty="0" err="1">
                <a:solidFill>
                  <a:schemeClr val="tx1"/>
                </a:solidFill>
                <a:latin typeface="Calibri" panose="020F0502020204030204" pitchFamily="34" charset="0"/>
                <a:cs typeface="Calibri" panose="020F0502020204030204" pitchFamily="34" charset="0"/>
              </a:rPr>
              <a:t>trette</a:t>
            </a:r>
            <a:r>
              <a:rPr lang="en-GB" sz="2400" dirty="0">
                <a:solidFill>
                  <a:schemeClr val="tx1"/>
                </a:solidFill>
                <a:latin typeface="Calibri" panose="020F0502020204030204" pitchFamily="34" charset="0"/>
                <a:cs typeface="Calibri" panose="020F0502020204030204" pitchFamily="34" charset="0"/>
              </a:rPr>
              <a:t> kraft. Vi </a:t>
            </a:r>
            <a:r>
              <a:rPr lang="en-GB" sz="2400" dirty="0" err="1">
                <a:solidFill>
                  <a:schemeClr val="tx1"/>
                </a:solidFill>
                <a:latin typeface="Calibri" panose="020F0502020204030204" pitchFamily="34" charset="0"/>
                <a:cs typeface="Calibri" panose="020F0502020204030204" pitchFamily="34" charset="0"/>
              </a:rPr>
              <a:t>kan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derfor</a:t>
            </a:r>
            <a:r>
              <a:rPr lang="en-GB" sz="2400" dirty="0">
                <a:solidFill>
                  <a:schemeClr val="tx1"/>
                </a:solidFill>
                <a:latin typeface="Calibri" panose="020F0502020204030204" pitchFamily="34" charset="0"/>
                <a:cs typeface="Calibri" panose="020F0502020204030204" pitchFamily="34" charset="0"/>
              </a:rPr>
              <a:t> be om </a:t>
            </a:r>
            <a:r>
              <a:rPr lang="en-GB" sz="2400" dirty="0" err="1">
                <a:solidFill>
                  <a:schemeClr val="tx1"/>
                </a:solidFill>
                <a:latin typeface="Calibri" panose="020F0502020204030204" pitchFamily="34" charset="0"/>
                <a:cs typeface="Calibri" panose="020F0502020204030204" pitchFamily="34" charset="0"/>
              </a:rPr>
              <a:t>ny</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styrke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hver</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dag</a:t>
            </a:r>
            <a:r>
              <a:rPr lang="en-GB" sz="2400" dirty="0">
                <a:solidFill>
                  <a:schemeClr val="tx1"/>
                </a:solidFill>
                <a:latin typeface="Calibri" panose="020F0502020204030204" pitchFamily="34" charset="0"/>
                <a:cs typeface="Calibri" panose="020F0502020204030204" pitchFamily="34" charset="0"/>
              </a:rPr>
              <a:t>.</a:t>
            </a:r>
          </a:p>
          <a:p>
            <a:pPr algn="just">
              <a:lnSpc>
                <a:spcPct val="150000"/>
              </a:lnSpc>
            </a:pPr>
            <a:r>
              <a:rPr lang="en-GB" sz="2400" dirty="0">
                <a:latin typeface="Calibri" panose="020F0502020204030204" pitchFamily="34" charset="0"/>
                <a:cs typeface="Calibri" panose="020F0502020204030204" pitchFamily="34" charset="0"/>
              </a:rPr>
              <a:t>Han </a:t>
            </a:r>
            <a:r>
              <a:rPr lang="en-GB" sz="2400" dirty="0" err="1">
                <a:latin typeface="Calibri" panose="020F0502020204030204" pitchFamily="34" charset="0"/>
                <a:cs typeface="Calibri" panose="020F0502020204030204" pitchFamily="34" charset="0"/>
              </a:rPr>
              <a:t>gir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stor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styrke</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til</a:t>
            </a:r>
            <a:r>
              <a:rPr lang="en-GB" sz="2400" dirty="0">
                <a:latin typeface="Calibri" panose="020F0502020204030204" pitchFamily="34" charset="0"/>
                <a:cs typeface="Calibri" panose="020F0502020204030204" pitchFamily="34" charset="0"/>
              </a:rPr>
              <a:t> den </a:t>
            </a:r>
            <a:r>
              <a:rPr lang="en-GB" sz="2400" dirty="0" err="1">
                <a:latin typeface="Calibri" panose="020F0502020204030204" pitchFamily="34" charset="0"/>
                <a:cs typeface="Calibri" panose="020F0502020204030204" pitchFamily="34" charset="0"/>
              </a:rPr>
              <a:t>som</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ikke</a:t>
            </a:r>
            <a:r>
              <a:rPr lang="en-GB" sz="2400" dirty="0">
                <a:latin typeface="Calibri" panose="020F0502020204030204" pitchFamily="34" charset="0"/>
                <a:cs typeface="Calibri" panose="020F0502020204030204" pitchFamily="34" charset="0"/>
              </a:rPr>
              <a:t> har </a:t>
            </a:r>
            <a:r>
              <a:rPr lang="en-GB" sz="2400" dirty="0" err="1">
                <a:latin typeface="Calibri" panose="020F0502020204030204" pitchFamily="34" charset="0"/>
                <a:cs typeface="Calibri" panose="020F0502020204030204" pitchFamily="34" charset="0"/>
              </a:rPr>
              <a:t>krefter</a:t>
            </a:r>
            <a:r>
              <a:rPr lang="en-GB" sz="2400" dirty="0">
                <a:solidFill>
                  <a:schemeClr val="tx1"/>
                </a:solidFill>
                <a:latin typeface="Calibri" panose="020F0502020204030204" pitchFamily="34" charset="0"/>
                <a:cs typeface="Calibri" panose="020F0502020204030204" pitchFamily="34" charset="0"/>
              </a:rPr>
              <a:t>. </a:t>
            </a:r>
            <a:endParaRPr lang="nb-NO" sz="2400" dirty="0">
              <a:latin typeface="Calibri" panose="020F0502020204030204" pitchFamily="34" charset="0"/>
              <a:cs typeface="Calibri" panose="020F0502020204030204" pitchFamily="34" charset="0"/>
            </a:endParaRPr>
          </a:p>
          <a:p>
            <a:pPr algn="just">
              <a:lnSpc>
                <a:spcPct val="150000"/>
              </a:lnSpc>
            </a:pPr>
            <a:endParaRPr lang="nb-NO" sz="2400" dirty="0">
              <a:latin typeface="Calibri" panose="020F0502020204030204" pitchFamily="34" charset="0"/>
              <a:cs typeface="Calibri" panose="020F0502020204030204" pitchFamily="34" charset="0"/>
            </a:endParaRPr>
          </a:p>
          <a:p>
            <a:pPr algn="just">
              <a:lnSpc>
                <a:spcPct val="150000"/>
              </a:lnSpc>
            </a:pPr>
            <a:endParaRPr lang="nb-NO" sz="2400" dirty="0">
              <a:latin typeface="Calibri" panose="020F0502020204030204" pitchFamily="34" charset="0"/>
              <a:cs typeface="Calibri" panose="020F0502020204030204" pitchFamily="34" charset="0"/>
            </a:endParaRPr>
          </a:p>
          <a:p>
            <a:pPr algn="just">
              <a:lnSpc>
                <a:spcPct val="150000"/>
              </a:lnSpc>
            </a:pPr>
            <a:endParaRPr lang="nb-N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0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DEC752D-B5AC-4C10-A310-A91DF8D256BD}"/>
              </a:ext>
            </a:extLst>
          </p:cNvPr>
          <p:cNvSpPr>
            <a:spLocks noGrp="1"/>
          </p:cNvSpPr>
          <p:nvPr>
            <p:ph idx="1"/>
          </p:nvPr>
        </p:nvSpPr>
        <p:spPr>
          <a:xfrm>
            <a:off x="913701" y="503339"/>
            <a:ext cx="10554049" cy="5838738"/>
          </a:xfrm>
        </p:spPr>
        <p:txBody>
          <a:bodyPr>
            <a:normAutofit fontScale="85000" lnSpcReduction="20000"/>
          </a:bodyPr>
          <a:lstStyle/>
          <a:p>
            <a:pPr marL="0" indent="0" algn="just">
              <a:lnSpc>
                <a:spcPct val="170000"/>
              </a:lnSpc>
              <a:buNone/>
            </a:pPr>
            <a:r>
              <a:rPr lang="nb-NO" b="1" dirty="0"/>
              <a:t>Paulus’ første brev til korinterne 1:26 – 31 </a:t>
            </a:r>
            <a:r>
              <a:rPr lang="nb-NO" dirty="0"/>
              <a:t>26 Se på dere selv, søsken, dere som ble kalt: ikke mange vise etter menneskelige mål og ikke mange med makt eller av fornem slekt. 27 Men det som i verdens øyne er dårskap, det utvalgte Gud for å gjøre de vise til skamme, og det som i verdens øyne er svakt, det utvalgte Gud for å gjøre det sterke til skamme. 28 Ja, det som i verdens øyne står lavt, det som blir foraktet, det som ikke er noe, det utvalgte Gud for å gjøre til intet det som er noe, 29 for at ingen mennesker skal ha noe å være stolt av overfor Gud. 30 Dere er hans verk i Kristus Jesus, han som er blitt vår visdom fra Gud, vår rettferdighet, helliggjørelse og forløsning, 31 for at </a:t>
            </a:r>
            <a:r>
              <a:rPr lang="nb-NO" i="1" dirty="0"/>
              <a:t>den som er stolt, skal være stolt av Herren,</a:t>
            </a:r>
            <a:r>
              <a:rPr lang="nb-NO" dirty="0"/>
              <a:t> slik det står skrevet.</a:t>
            </a:r>
            <a:endParaRPr lang="en-GB" dirty="0"/>
          </a:p>
        </p:txBody>
      </p:sp>
    </p:spTree>
    <p:extLst>
      <p:ext uri="{BB962C8B-B14F-4D97-AF65-F5344CB8AC3E}">
        <p14:creationId xmlns:p14="http://schemas.microsoft.com/office/powerpoint/2010/main" val="36170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B3621C-FB2C-4324-AFC6-F9F5357119F7}"/>
              </a:ext>
            </a:extLst>
          </p:cNvPr>
          <p:cNvSpPr>
            <a:spLocks noGrp="1"/>
          </p:cNvSpPr>
          <p:nvPr>
            <p:ph type="title"/>
          </p:nvPr>
        </p:nvSpPr>
        <p:spPr>
          <a:xfrm>
            <a:off x="1535912" y="640888"/>
            <a:ext cx="8911687" cy="785240"/>
          </a:xfrm>
        </p:spPr>
        <p:txBody>
          <a:bodyPr/>
          <a:lstStyle/>
          <a:p>
            <a:r>
              <a:rPr lang="nb-NO" b="1" dirty="0" err="1">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Bibliography</a:t>
            </a:r>
            <a:endParaRPr lang="en-GB"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D2106440-CB41-4C28-85A1-FBE7F8FBB27F}"/>
              </a:ext>
            </a:extLst>
          </p:cNvPr>
          <p:cNvSpPr>
            <a:spLocks noGrp="1"/>
          </p:cNvSpPr>
          <p:nvPr>
            <p:ph idx="1"/>
          </p:nvPr>
        </p:nvSpPr>
        <p:spPr>
          <a:xfrm>
            <a:off x="1631838" y="1328098"/>
            <a:ext cx="9714185" cy="4889014"/>
          </a:xfrm>
        </p:spPr>
        <p:txBody>
          <a:bodyPr>
            <a:normAutofit/>
          </a:bodyPr>
          <a:lstStyle/>
          <a:p>
            <a:pPr marL="0" indent="0">
              <a:buNone/>
            </a:pPr>
            <a:r>
              <a:rPr lang="en-GB" sz="1600" dirty="0">
                <a:latin typeface="Calibri" panose="020F0502020204030204" pitchFamily="34" charset="0"/>
                <a:cs typeface="Calibri" panose="020F0502020204030204" pitchFamily="34" charset="0"/>
                <a:hlinkClick r:id="rId2"/>
              </a:rPr>
              <a:t>http://my.kwic.com/~pagodavista/schoolhouse/species/birds/body.htm</a:t>
            </a:r>
            <a:r>
              <a:rPr lang="en-GB" sz="1600" dirty="0">
                <a:latin typeface="Calibri" panose="020F0502020204030204" pitchFamily="34" charset="0"/>
                <a:cs typeface="Calibri" panose="020F0502020204030204" pitchFamily="34" charset="0"/>
              </a:rPr>
              <a:t> </a:t>
            </a:r>
          </a:p>
          <a:p>
            <a:pPr marL="0" indent="0">
              <a:buNone/>
            </a:pPr>
            <a:r>
              <a:rPr lang="en-GB" sz="1600" dirty="0">
                <a:latin typeface="Calibri" panose="020F0502020204030204" pitchFamily="34" charset="0"/>
                <a:cs typeface="Calibri" panose="020F0502020204030204" pitchFamily="34" charset="0"/>
                <a:hlinkClick r:id="rId3"/>
              </a:rPr>
              <a:t>https://www.thefactsite.com/facts-about-eagles/</a:t>
            </a:r>
            <a:r>
              <a:rPr lang="en-GB" sz="1600" dirty="0">
                <a:latin typeface="Calibri" panose="020F0502020204030204" pitchFamily="34" charset="0"/>
                <a:cs typeface="Calibri" panose="020F0502020204030204" pitchFamily="34" charset="0"/>
              </a:rPr>
              <a:t> </a:t>
            </a:r>
          </a:p>
          <a:p>
            <a:pPr marL="0" indent="0">
              <a:buNone/>
            </a:pPr>
            <a:r>
              <a:rPr lang="en-GB" sz="1600" dirty="0">
                <a:latin typeface="Calibri" panose="020F0502020204030204" pitchFamily="34" charset="0"/>
                <a:cs typeface="Calibri" panose="020F0502020204030204" pitchFamily="34" charset="0"/>
                <a:hlinkClick r:id="rId4"/>
              </a:rPr>
              <a:t>https://busy.org/@ronel/how-do-faith-moves-mountain</a:t>
            </a:r>
            <a:r>
              <a:rPr lang="en-GB" sz="1600" dirty="0">
                <a:latin typeface="Calibri" panose="020F0502020204030204" pitchFamily="34" charset="0"/>
                <a:cs typeface="Calibri" panose="020F0502020204030204" pitchFamily="34" charset="0"/>
              </a:rPr>
              <a:t> </a:t>
            </a:r>
          </a:p>
          <a:p>
            <a:pPr marL="0" indent="0">
              <a:buNone/>
            </a:pPr>
            <a:r>
              <a:rPr lang="en-GB" sz="1600" dirty="0">
                <a:latin typeface="Calibri" panose="020F0502020204030204" pitchFamily="34" charset="0"/>
                <a:cs typeface="Calibri" panose="020F0502020204030204" pitchFamily="34" charset="0"/>
                <a:hlinkClick r:id="rId5"/>
              </a:rPr>
              <a:t>https://www.weather.gov/source/zhu/ZHU_Training_Page/winds/Wx_Terms/Flight_Environment.htm</a:t>
            </a: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hlinkClick r:id="rId6"/>
              </a:rPr>
              <a:t>https://rovdata.no/Konge%C3%B8rn/Faktaomkonge%C3%B8rn.aspx</a:t>
            </a:r>
            <a:r>
              <a:rPr lang="en-GB"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956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14779"/>
            <a:ext cx="8911687" cy="896780"/>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Disposisjon</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Plassholder for innhold 3">
            <a:extLst>
              <a:ext uri="{FF2B5EF4-FFF2-40B4-BE49-F238E27FC236}">
                <a16:creationId xmlns:a16="http://schemas.microsoft.com/office/drawing/2014/main" id="{594A7E15-F232-4077-B8E2-2CE10E004352}"/>
              </a:ext>
            </a:extLst>
          </p:cNvPr>
          <p:cNvSpPr>
            <a:spLocks noGrp="1"/>
          </p:cNvSpPr>
          <p:nvPr>
            <p:ph idx="1"/>
          </p:nvPr>
        </p:nvSpPr>
        <p:spPr>
          <a:xfrm>
            <a:off x="1640156" y="1511559"/>
            <a:ext cx="8915400" cy="4879716"/>
          </a:xfrm>
        </p:spPr>
        <p:txBody>
          <a:bodyPr>
            <a:noAutofit/>
          </a:bodyPr>
          <a:lstStyle/>
          <a:p>
            <a:endParaRPr lang="en-GB"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p>
            <a:pPr marL="0" indent="0">
              <a:buNone/>
            </a:pPr>
            <a:endParaRPr lang="en-GB"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FC815FE8-9D8F-44AD-AFB9-42163F57AC4F}"/>
              </a:ext>
            </a:extLst>
          </p:cNvPr>
          <p:cNvGraphicFramePr/>
          <p:nvPr>
            <p:extLst>
              <p:ext uri="{D42A27DB-BD31-4B8C-83A1-F6EECF244321}">
                <p14:modId xmlns:p14="http://schemas.microsoft.com/office/powerpoint/2010/main" val="3167233521"/>
              </p:ext>
            </p:extLst>
          </p:nvPr>
        </p:nvGraphicFramePr>
        <p:xfrm>
          <a:off x="1246973" y="1574342"/>
          <a:ext cx="6449270" cy="475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2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107" y="594021"/>
            <a:ext cx="8911687" cy="591623"/>
          </a:xfrm>
        </p:spPr>
        <p:txBody>
          <a:bodyPr>
            <a:normAutofit fontScale="90000"/>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Innledning</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641107" y="1365380"/>
            <a:ext cx="9574973" cy="4506914"/>
          </a:xfrm>
        </p:spPr>
        <p:txBody>
          <a:bodyPr>
            <a:noAutofit/>
          </a:bodyPr>
          <a:lstStyle/>
          <a:p>
            <a:pPr marL="0" indent="0" algn="just">
              <a:buNone/>
            </a:pPr>
            <a:r>
              <a:rPr lang="nb-NO" sz="2400" b="1" dirty="0">
                <a:latin typeface="Calibri" panose="020F0502020204030204" pitchFamily="34" charset="0"/>
                <a:cs typeface="Calibri" panose="020F0502020204030204" pitchFamily="34" charset="0"/>
              </a:rPr>
              <a:t>Jesaja</a:t>
            </a:r>
            <a:r>
              <a:rPr lang="nb-NO" sz="2400" b="1" dirty="0">
                <a:solidFill>
                  <a:schemeClr val="tx1"/>
                </a:solidFill>
                <a:latin typeface="Calibri" panose="020F0502020204030204" pitchFamily="34" charset="0"/>
                <a:cs typeface="Calibri" panose="020F0502020204030204" pitchFamily="34" charset="0"/>
              </a:rPr>
              <a:t> 40:28 - 31 </a:t>
            </a:r>
            <a:endParaRPr lang="en-GB" sz="2400" b="1" dirty="0">
              <a:solidFill>
                <a:schemeClr val="tx1"/>
              </a:solidFill>
              <a:latin typeface="Calibri" panose="020F0502020204030204" pitchFamily="34" charset="0"/>
              <a:cs typeface="Calibri" panose="020F0502020204030204" pitchFamily="34" charset="0"/>
            </a:endParaRPr>
          </a:p>
          <a:p>
            <a:pPr marL="0" indent="0" algn="just">
              <a:lnSpc>
                <a:spcPct val="150000"/>
              </a:lnSpc>
              <a:buNone/>
            </a:pPr>
            <a:r>
              <a:rPr lang="nb-NO" dirty="0"/>
              <a:t> </a:t>
            </a:r>
            <a:r>
              <a:rPr lang="nb-NO" sz="2400" dirty="0"/>
              <a:t>28 Vet du ikke, har du ikke hørt? Herren er den evige Gud som skapte jordens ender. Han blir ikke trett og ikke sliten, ingen kan utforske hans forstand. 29 Han gir den trette kraft, og den som ikke har krefter, gir han stor styrke. 30 Gutter blir trette og slitne, unge menn snubler og faller. 31 Men de som venter på Herren, får ny kraft, de løfter vingene som ørnen, de løper og blir ikke slitne, de går og blir ikke trette.</a:t>
            </a:r>
            <a:endParaRPr lang="nb-NO"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3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70FAF-6F7E-41DC-9529-EEEFB8D02D52}"/>
              </a:ext>
            </a:extLst>
          </p:cNvPr>
          <p:cNvSpPr>
            <a:spLocks noGrp="1"/>
          </p:cNvSpPr>
          <p:nvPr>
            <p:ph type="title"/>
          </p:nvPr>
        </p:nvSpPr>
        <p:spPr>
          <a:xfrm>
            <a:off x="1450112" y="579170"/>
            <a:ext cx="9709368" cy="1053688"/>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Ørnen</a:t>
            </a:r>
            <a:endParaRPr lang="en-GB" dirty="0"/>
          </a:p>
        </p:txBody>
      </p:sp>
      <p:pic>
        <p:nvPicPr>
          <p:cNvPr id="6" name="Bilde 5">
            <a:extLst>
              <a:ext uri="{FF2B5EF4-FFF2-40B4-BE49-F238E27FC236}">
                <a16:creationId xmlns:a16="http://schemas.microsoft.com/office/drawing/2014/main" id="{7C229D95-E14F-438A-A268-E520FAA62591}"/>
              </a:ext>
            </a:extLst>
          </p:cNvPr>
          <p:cNvPicPr>
            <a:picLocks noChangeAspect="1"/>
          </p:cNvPicPr>
          <p:nvPr/>
        </p:nvPicPr>
        <p:blipFill>
          <a:blip r:embed="rId2"/>
          <a:stretch>
            <a:fillRect/>
          </a:stretch>
        </p:blipFill>
        <p:spPr>
          <a:xfrm>
            <a:off x="7399176" y="1508636"/>
            <a:ext cx="3937516" cy="4095017"/>
          </a:xfrm>
          <a:prstGeom prst="rect">
            <a:avLst/>
          </a:prstGeom>
        </p:spPr>
      </p:pic>
      <p:pic>
        <p:nvPicPr>
          <p:cNvPr id="7" name="Bilde 6">
            <a:extLst>
              <a:ext uri="{FF2B5EF4-FFF2-40B4-BE49-F238E27FC236}">
                <a16:creationId xmlns:a16="http://schemas.microsoft.com/office/drawing/2014/main" id="{56D583D7-582F-4486-96E9-1DE039E0D530}"/>
              </a:ext>
            </a:extLst>
          </p:cNvPr>
          <p:cNvPicPr>
            <a:picLocks noChangeAspect="1"/>
          </p:cNvPicPr>
          <p:nvPr/>
        </p:nvPicPr>
        <p:blipFill>
          <a:blip r:embed="rId3"/>
          <a:stretch>
            <a:fillRect/>
          </a:stretch>
        </p:blipFill>
        <p:spPr>
          <a:xfrm>
            <a:off x="1450112" y="2264459"/>
            <a:ext cx="5260097" cy="2960683"/>
          </a:xfrm>
          <a:prstGeom prst="rect">
            <a:avLst/>
          </a:prstGeom>
        </p:spPr>
      </p:pic>
    </p:spTree>
    <p:extLst>
      <p:ext uri="{BB962C8B-B14F-4D97-AF65-F5344CB8AC3E}">
        <p14:creationId xmlns:p14="http://schemas.microsoft.com/office/powerpoint/2010/main" val="40418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46F8B-A21C-4DCC-9C3F-335A13611542}"/>
              </a:ext>
            </a:extLst>
          </p:cNvPr>
          <p:cNvSpPr>
            <a:spLocks noGrp="1"/>
          </p:cNvSpPr>
          <p:nvPr>
            <p:ph type="title"/>
          </p:nvPr>
        </p:nvSpPr>
        <p:spPr>
          <a:xfrm>
            <a:off x="1048625" y="266087"/>
            <a:ext cx="9459608" cy="718128"/>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Ørnen – 2. bilde</a:t>
            </a:r>
            <a:endParaRPr lang="en-GB" dirty="0"/>
          </a:p>
        </p:txBody>
      </p:sp>
      <p:sp>
        <p:nvSpPr>
          <p:cNvPr id="3" name="Plassholder for innhold 2">
            <a:extLst>
              <a:ext uri="{FF2B5EF4-FFF2-40B4-BE49-F238E27FC236}">
                <a16:creationId xmlns:a16="http://schemas.microsoft.com/office/drawing/2014/main" id="{1C852A04-D2D3-43AF-8BCA-7E10212DE274}"/>
              </a:ext>
            </a:extLst>
          </p:cNvPr>
          <p:cNvSpPr>
            <a:spLocks noGrp="1"/>
          </p:cNvSpPr>
          <p:nvPr>
            <p:ph idx="1"/>
          </p:nvPr>
        </p:nvSpPr>
        <p:spPr>
          <a:xfrm>
            <a:off x="1048625" y="1133382"/>
            <a:ext cx="10269408" cy="5099467"/>
          </a:xfrm>
        </p:spPr>
        <p:txBody>
          <a:bodyPr>
            <a:noAutofit/>
          </a:bodyPr>
          <a:lstStyle/>
          <a:p>
            <a:pPr marL="0" indent="0" algn="just">
              <a:lnSpc>
                <a:spcPct val="150000"/>
              </a:lnSpc>
              <a:buNone/>
            </a:pPr>
            <a:r>
              <a:rPr lang="nb-NO" sz="2400" dirty="0">
                <a:latin typeface="Calibri" panose="020F0502020204030204" pitchFamily="34" charset="0"/>
                <a:cs typeface="Calibri" panose="020F0502020204030204" pitchFamily="34" charset="0"/>
              </a:rPr>
              <a:t>Ørnene er skapt til å fly. De har følgende egenskaper:</a:t>
            </a:r>
          </a:p>
          <a:p>
            <a:pPr algn="just">
              <a:lnSpc>
                <a:spcPct val="150000"/>
              </a:lnSpc>
            </a:pPr>
            <a:r>
              <a:rPr lang="nb-NO" sz="2400" dirty="0">
                <a:latin typeface="Calibri" panose="020F0502020204030204" pitchFamily="34" charset="0"/>
                <a:cs typeface="Calibri" panose="020F0502020204030204" pitchFamily="34" charset="0"/>
              </a:rPr>
              <a:t>Veier lite. I kongeørn art, hunnen som er størst veier normalt ca. 5 kilo.</a:t>
            </a:r>
          </a:p>
          <a:p>
            <a:pPr algn="just">
              <a:lnSpc>
                <a:spcPct val="150000"/>
              </a:lnSpc>
            </a:pPr>
            <a:r>
              <a:rPr lang="nb-NO" sz="2400" dirty="0">
                <a:latin typeface="Calibri" panose="020F0502020204030204" pitchFamily="34" charset="0"/>
                <a:cs typeface="Calibri" panose="020F0502020204030204" pitchFamily="34" charset="0"/>
              </a:rPr>
              <a:t>Sterk og kan bære et tungt bytte </a:t>
            </a:r>
            <a:r>
              <a:rPr lang="nb-NO" sz="2400" dirty="0" err="1">
                <a:latin typeface="Calibri" panose="020F0502020204030204" pitchFamily="34" charset="0"/>
                <a:cs typeface="Calibri" panose="020F0502020204030204" pitchFamily="34" charset="0"/>
              </a:rPr>
              <a:t>f.eks</a:t>
            </a:r>
            <a:r>
              <a:rPr lang="nb-NO" sz="2400" dirty="0">
                <a:latin typeface="Calibri" panose="020F0502020204030204" pitchFamily="34" charset="0"/>
                <a:cs typeface="Calibri" panose="020F0502020204030204" pitchFamily="34" charset="0"/>
              </a:rPr>
              <a:t> på 6,8 kilo.</a:t>
            </a:r>
          </a:p>
          <a:p>
            <a:pPr algn="just">
              <a:lnSpc>
                <a:spcPct val="150000"/>
              </a:lnSpc>
            </a:pPr>
            <a:r>
              <a:rPr lang="nb-NO" sz="2400" dirty="0">
                <a:latin typeface="Calibri" panose="020F0502020204030204" pitchFamily="34" charset="0"/>
                <a:cs typeface="Calibri" panose="020F0502020204030204" pitchFamily="34" charset="0"/>
              </a:rPr>
              <a:t>Godt syn.</a:t>
            </a:r>
          </a:p>
          <a:p>
            <a:pPr algn="just">
              <a:lnSpc>
                <a:spcPct val="150000"/>
              </a:lnSpc>
            </a:pPr>
            <a:r>
              <a:rPr lang="nb-NO" sz="2400" dirty="0">
                <a:latin typeface="Calibri" panose="020F0502020204030204" pitchFamily="34" charset="0"/>
                <a:cs typeface="Calibri" panose="020F0502020204030204" pitchFamily="34" charset="0"/>
              </a:rPr>
              <a:t>Bruker fjell (motstand) til å fly høy ved bruk av vinden.</a:t>
            </a:r>
            <a:endParaRPr lang="en-GB" sz="2400" dirty="0">
              <a:latin typeface="Calibri" panose="020F0502020204030204" pitchFamily="34" charset="0"/>
              <a:cs typeface="Calibri" panose="020F0502020204030204" pitchFamily="34" charset="0"/>
            </a:endParaRPr>
          </a:p>
          <a:p>
            <a:pPr algn="just">
              <a:lnSpc>
                <a:spcPct val="150000"/>
              </a:lnSpc>
            </a:pPr>
            <a:r>
              <a:rPr lang="nb-NO" sz="2400" dirty="0">
                <a:latin typeface="Calibri" panose="020F0502020204030204" pitchFamily="34" charset="0"/>
                <a:cs typeface="Calibri" panose="020F0502020204030204" pitchFamily="34" charset="0"/>
              </a:rPr>
              <a:t>Store, brede vinger, ca. 2,3 meter. </a:t>
            </a:r>
          </a:p>
          <a:p>
            <a:pPr algn="just">
              <a:lnSpc>
                <a:spcPct val="150000"/>
              </a:lnSpc>
            </a:pPr>
            <a:r>
              <a:rPr lang="nb-NO" sz="2400" dirty="0">
                <a:latin typeface="Calibri" panose="020F0502020204030204" pitchFamily="34" charset="0"/>
                <a:cs typeface="Calibri" panose="020F0502020204030204" pitchFamily="34" charset="0"/>
              </a:rPr>
              <a:t>Over 7000 fjærer til å fly og holde seg varm og tørr.</a:t>
            </a:r>
          </a:p>
        </p:txBody>
      </p:sp>
    </p:spTree>
    <p:extLst>
      <p:ext uri="{BB962C8B-B14F-4D97-AF65-F5344CB8AC3E}">
        <p14:creationId xmlns:p14="http://schemas.microsoft.com/office/powerpoint/2010/main" val="30100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55" y="556531"/>
            <a:ext cx="9418369" cy="676651"/>
          </a:xfrm>
        </p:spPr>
        <p:txBody>
          <a:bodyPr>
            <a:normAutofit fontScale="90000"/>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 kan ørnen lære oss? – lite vekt</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6955" y="1308683"/>
            <a:ext cx="10603684" cy="5142451"/>
          </a:xfrm>
        </p:spPr>
        <p:txBody>
          <a:bodyPr>
            <a:noAutofit/>
          </a:bodyPr>
          <a:lstStyle/>
          <a:p>
            <a:pPr marL="0" indent="0" algn="just">
              <a:lnSpc>
                <a:spcPct val="150000"/>
              </a:lnSpc>
              <a:buNone/>
            </a:pPr>
            <a:r>
              <a:rPr lang="nb-NO" sz="2400" b="1" dirty="0">
                <a:latin typeface="Calibri" panose="020F0502020204030204" pitchFamily="34" charset="0"/>
                <a:cs typeface="Calibri" panose="020F0502020204030204" pitchFamily="34" charset="0"/>
              </a:rPr>
              <a:t>Peters første brev 5:6 - 7 </a:t>
            </a:r>
            <a:r>
              <a:rPr lang="nb-NO" sz="2400" dirty="0"/>
              <a:t> 6 Ydmyk dere da under Guds mektige hånd, så han kan opphøye dere når tiden kommer.  7 </a:t>
            </a:r>
            <a:r>
              <a:rPr lang="nb-NO" sz="2400" dirty="0">
                <a:solidFill>
                  <a:srgbClr val="FF0000"/>
                </a:solidFill>
              </a:rPr>
              <a:t>Kast all deres bekymring på ham</a:t>
            </a:r>
            <a:r>
              <a:rPr lang="nb-NO" sz="2400" dirty="0"/>
              <a:t>, for han har omsorg for dere. </a:t>
            </a:r>
          </a:p>
          <a:p>
            <a:pPr marL="0" indent="0" algn="just">
              <a:lnSpc>
                <a:spcPct val="150000"/>
              </a:lnSpc>
              <a:buNone/>
            </a:pPr>
            <a:r>
              <a:rPr lang="en-GB" sz="2400" b="1" dirty="0">
                <a:latin typeface="Calibri" panose="020F0502020204030204" pitchFamily="34" charset="0"/>
                <a:cs typeface="Calibri" panose="020F0502020204030204" pitchFamily="34" charset="0"/>
              </a:rPr>
              <a:t>Brevet </a:t>
            </a:r>
            <a:r>
              <a:rPr lang="en-GB" sz="2400" b="1" dirty="0" err="1">
                <a:latin typeface="Calibri" panose="020F0502020204030204" pitchFamily="34" charset="0"/>
                <a:cs typeface="Calibri" panose="020F0502020204030204" pitchFamily="34" charset="0"/>
              </a:rPr>
              <a:t>til</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hebreerne</a:t>
            </a:r>
            <a:r>
              <a:rPr lang="en-GB" sz="2400" b="1" dirty="0">
                <a:latin typeface="Calibri" panose="020F0502020204030204" pitchFamily="34" charset="0"/>
                <a:cs typeface="Calibri" panose="020F0502020204030204" pitchFamily="34" charset="0"/>
              </a:rPr>
              <a:t> 12:1 – 2 </a:t>
            </a:r>
            <a:r>
              <a:rPr lang="nb-NO" sz="2400" dirty="0"/>
              <a:t>Derfor, når vi har så stor en sky av vitner omkring oss, så la oss </a:t>
            </a:r>
            <a:r>
              <a:rPr lang="nb-NO" sz="2400" dirty="0">
                <a:solidFill>
                  <a:srgbClr val="FF0000"/>
                </a:solidFill>
              </a:rPr>
              <a:t>legge av alt som tynger, og synden som så lett fanger oss inn</a:t>
            </a:r>
            <a:r>
              <a:rPr lang="nb-NO" sz="2400" dirty="0"/>
              <a:t>, og med utholdenhet fullføre det løpet som ligger foran oss,  2 med blikket festet på ham som er troens opphavsmann og fullender, Jesus. For å få den gleden han hadde i vente, holdt han ut på korset uten å bry seg om skammen, og nå har han satt seg på høyre side av Guds trone.</a:t>
            </a:r>
            <a:endParaRPr lang="nb-N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341D4-10BA-48BC-BD26-6AC4D1A1C829}"/>
              </a:ext>
            </a:extLst>
          </p:cNvPr>
          <p:cNvSpPr>
            <a:spLocks noGrp="1"/>
          </p:cNvSpPr>
          <p:nvPr>
            <p:ph type="title"/>
          </p:nvPr>
        </p:nvSpPr>
        <p:spPr>
          <a:xfrm>
            <a:off x="889234" y="582165"/>
            <a:ext cx="8911687" cy="911075"/>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 kan ørnen lære oss? - styrke</a:t>
            </a:r>
            <a:endParaRPr lang="en-GB" dirty="0"/>
          </a:p>
        </p:txBody>
      </p:sp>
      <p:sp>
        <p:nvSpPr>
          <p:cNvPr id="3" name="Plassholder for innhold 2">
            <a:extLst>
              <a:ext uri="{FF2B5EF4-FFF2-40B4-BE49-F238E27FC236}">
                <a16:creationId xmlns:a16="http://schemas.microsoft.com/office/drawing/2014/main" id="{BACE07CA-8007-40A5-B545-A7F28756F241}"/>
              </a:ext>
            </a:extLst>
          </p:cNvPr>
          <p:cNvSpPr>
            <a:spLocks noGrp="1"/>
          </p:cNvSpPr>
          <p:nvPr>
            <p:ph idx="1"/>
          </p:nvPr>
        </p:nvSpPr>
        <p:spPr>
          <a:xfrm>
            <a:off x="889234" y="1493240"/>
            <a:ext cx="5687736" cy="4899171"/>
          </a:xfrm>
        </p:spPr>
        <p:txBody>
          <a:bodyPr>
            <a:noAutofit/>
          </a:bodyPr>
          <a:lstStyle/>
          <a:p>
            <a:pPr marL="0" indent="0" algn="just">
              <a:lnSpc>
                <a:spcPct val="150000"/>
              </a:lnSpc>
              <a:buNone/>
            </a:pPr>
            <a:r>
              <a:rPr lang="nb-NO" sz="2400" b="1" dirty="0">
                <a:latin typeface="Calibri" panose="020F0502020204030204" pitchFamily="34" charset="0"/>
                <a:cs typeface="Calibri" panose="020F0502020204030204" pitchFamily="34" charset="0"/>
              </a:rPr>
              <a:t>Paulus’ brev til efeserne 6:10 </a:t>
            </a:r>
            <a:r>
              <a:rPr lang="en-GB" sz="2400" baseline="30000" dirty="0"/>
              <a:t> </a:t>
            </a:r>
            <a:r>
              <a:rPr lang="en-GB" sz="2400" dirty="0" err="1"/>
              <a:t>Til</a:t>
            </a:r>
            <a:r>
              <a:rPr lang="en-GB" sz="2400" dirty="0"/>
              <a:t> </a:t>
            </a:r>
            <a:r>
              <a:rPr lang="en-GB" sz="2400" dirty="0" err="1"/>
              <a:t>slutt</a:t>
            </a:r>
            <a:r>
              <a:rPr lang="en-GB" sz="2400" dirty="0"/>
              <a:t>: </a:t>
            </a:r>
            <a:r>
              <a:rPr lang="en-GB" sz="2400" dirty="0" err="1"/>
              <a:t>Bli</a:t>
            </a:r>
            <a:r>
              <a:rPr lang="en-GB" sz="2400" dirty="0"/>
              <a:t> </a:t>
            </a:r>
            <a:r>
              <a:rPr lang="en-GB" sz="2400" dirty="0" err="1"/>
              <a:t>sterke</a:t>
            </a:r>
            <a:r>
              <a:rPr lang="en-GB" sz="2400" dirty="0"/>
              <a:t> </a:t>
            </a:r>
            <a:r>
              <a:rPr lang="en-GB" sz="2400" dirty="0" err="1"/>
              <a:t>i</a:t>
            </a:r>
            <a:r>
              <a:rPr lang="en-GB" sz="2400" dirty="0"/>
              <a:t> </a:t>
            </a:r>
            <a:r>
              <a:rPr lang="en-GB" sz="2400" dirty="0" err="1"/>
              <a:t>Herren</a:t>
            </a:r>
            <a:r>
              <a:rPr lang="en-GB" sz="2400" dirty="0"/>
              <a:t>, </a:t>
            </a:r>
            <a:r>
              <a:rPr lang="en-GB" sz="2400" dirty="0" err="1"/>
              <a:t>i</a:t>
            </a:r>
            <a:r>
              <a:rPr lang="en-GB" sz="2400" dirty="0"/>
              <a:t> </a:t>
            </a:r>
            <a:r>
              <a:rPr lang="en-GB" sz="2400" dirty="0" err="1"/>
              <a:t>hans</a:t>
            </a:r>
            <a:r>
              <a:rPr lang="en-GB" sz="2400" dirty="0"/>
              <a:t> </a:t>
            </a:r>
            <a:r>
              <a:rPr lang="en-GB" sz="2400" dirty="0" err="1"/>
              <a:t>veldige</a:t>
            </a:r>
            <a:r>
              <a:rPr lang="en-GB" sz="2400" dirty="0"/>
              <a:t> kraft! </a:t>
            </a:r>
            <a:endParaRPr lang="en-GB" sz="2400" dirty="0">
              <a:latin typeface="Calibri" panose="020F0502020204030204" pitchFamily="34" charset="0"/>
              <a:cs typeface="Calibri" panose="020F0502020204030204" pitchFamily="34" charset="0"/>
            </a:endParaRPr>
          </a:p>
          <a:p>
            <a:pPr marL="0" indent="0" algn="just">
              <a:lnSpc>
                <a:spcPct val="150000"/>
              </a:lnSpc>
              <a:buNone/>
            </a:pPr>
            <a:r>
              <a:rPr lang="en-GB" sz="2400" b="1" dirty="0" err="1">
                <a:latin typeface="Calibri" panose="020F0502020204030204" pitchFamily="34" charset="0"/>
                <a:cs typeface="Calibri" panose="020F0502020204030204" pitchFamily="34" charset="0"/>
              </a:rPr>
              <a:t>Evangeliet</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etter</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Matteus</a:t>
            </a:r>
            <a:r>
              <a:rPr lang="en-GB" sz="2400" b="1" dirty="0">
                <a:latin typeface="Calibri" panose="020F0502020204030204" pitchFamily="34" charset="0"/>
                <a:cs typeface="Calibri" panose="020F0502020204030204" pitchFamily="34" charset="0"/>
              </a:rPr>
              <a:t> 21:21 </a:t>
            </a:r>
            <a:r>
              <a:rPr lang="nb-NO" sz="2400" dirty="0"/>
              <a:t>Jesus svarte dem: «Sannelig, jeg sier dere: Dersom dere har tro og ikke tviler, skal dere ikke bare kunne gjøre det som jeg gjorde med fikentreet. Også om dere sier til dette fjellet: ‘Løft deg og kast deg i havet’, så skal det skje.</a:t>
            </a:r>
            <a:endParaRPr lang="nb-NO" sz="2400" dirty="0">
              <a:latin typeface="Calibri" panose="020F0502020204030204" pitchFamily="34" charset="0"/>
              <a:cs typeface="Calibri" panose="020F0502020204030204" pitchFamily="34" charset="0"/>
            </a:endParaRPr>
          </a:p>
          <a:p>
            <a:pPr marL="0" indent="0" algn="just">
              <a:lnSpc>
                <a:spcPct val="150000"/>
              </a:lnSpc>
              <a:buNone/>
            </a:pPr>
            <a:r>
              <a:rPr lang="nb-NO" sz="2400" dirty="0">
                <a:latin typeface="Calibri" panose="020F0502020204030204" pitchFamily="34" charset="0"/>
                <a:cs typeface="Calibri" panose="020F0502020204030204" pitchFamily="34" charset="0"/>
              </a:rPr>
              <a:t> </a:t>
            </a:r>
            <a:endParaRPr lang="en-GB" sz="2400" dirty="0">
              <a:latin typeface="Calibri" panose="020F0502020204030204" pitchFamily="34" charset="0"/>
              <a:cs typeface="Calibri" panose="020F0502020204030204" pitchFamily="34" charset="0"/>
            </a:endParaRPr>
          </a:p>
        </p:txBody>
      </p:sp>
      <p:pic>
        <p:nvPicPr>
          <p:cNvPr id="4" name="Bilde 3">
            <a:extLst>
              <a:ext uri="{FF2B5EF4-FFF2-40B4-BE49-F238E27FC236}">
                <a16:creationId xmlns:a16="http://schemas.microsoft.com/office/drawing/2014/main" id="{C08670C7-A628-4B8C-88C4-E4ED123E9AA8}"/>
              </a:ext>
            </a:extLst>
          </p:cNvPr>
          <p:cNvPicPr>
            <a:picLocks noChangeAspect="1"/>
          </p:cNvPicPr>
          <p:nvPr/>
        </p:nvPicPr>
        <p:blipFill>
          <a:blip r:embed="rId2"/>
          <a:stretch>
            <a:fillRect/>
          </a:stretch>
        </p:blipFill>
        <p:spPr>
          <a:xfrm>
            <a:off x="6777051" y="2519265"/>
            <a:ext cx="4738012" cy="26651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66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B06B0-151A-44AB-A9F0-656FA0CCD61F}"/>
              </a:ext>
            </a:extLst>
          </p:cNvPr>
          <p:cNvSpPr>
            <a:spLocks noGrp="1"/>
          </p:cNvSpPr>
          <p:nvPr>
            <p:ph type="title"/>
          </p:nvPr>
        </p:nvSpPr>
        <p:spPr>
          <a:xfrm>
            <a:off x="1115736" y="583305"/>
            <a:ext cx="9436107" cy="803474"/>
          </a:xfrm>
        </p:spPr>
        <p:txBody>
          <a:bodyPr>
            <a:normAutofit/>
          </a:bodyPr>
          <a:lstStyle/>
          <a:p>
            <a:r>
              <a:rPr lang="nb-NO"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 kan ørnen lære oss? – godt syn</a:t>
            </a:r>
            <a:endParaRPr lang="en-GB" sz="4800" dirty="0"/>
          </a:p>
        </p:txBody>
      </p:sp>
      <p:sp>
        <p:nvSpPr>
          <p:cNvPr id="3" name="Plassholder for innhold 2">
            <a:extLst>
              <a:ext uri="{FF2B5EF4-FFF2-40B4-BE49-F238E27FC236}">
                <a16:creationId xmlns:a16="http://schemas.microsoft.com/office/drawing/2014/main" id="{9EEA6CED-3B4A-4C7F-AFE4-E61C1B049B12}"/>
              </a:ext>
            </a:extLst>
          </p:cNvPr>
          <p:cNvSpPr>
            <a:spLocks noGrp="1"/>
          </p:cNvSpPr>
          <p:nvPr>
            <p:ph idx="1"/>
          </p:nvPr>
        </p:nvSpPr>
        <p:spPr>
          <a:xfrm>
            <a:off x="1115736" y="1386779"/>
            <a:ext cx="10125512" cy="4580693"/>
          </a:xfrm>
        </p:spPr>
        <p:txBody>
          <a:bodyPr>
            <a:normAutofit/>
          </a:bodyPr>
          <a:lstStyle/>
          <a:p>
            <a:pPr marL="0" indent="0" algn="just">
              <a:lnSpc>
                <a:spcPct val="150000"/>
              </a:lnSpc>
              <a:buNone/>
            </a:pPr>
            <a:r>
              <a:rPr lang="en-GB" sz="2400" b="1" dirty="0" err="1"/>
              <a:t>Evangeliet</a:t>
            </a:r>
            <a:r>
              <a:rPr lang="en-GB" sz="2400" b="1" dirty="0"/>
              <a:t> </a:t>
            </a:r>
            <a:r>
              <a:rPr lang="en-GB" sz="2400" b="1" dirty="0" err="1"/>
              <a:t>etter</a:t>
            </a:r>
            <a:r>
              <a:rPr lang="en-GB" sz="2400" b="1" dirty="0"/>
              <a:t> </a:t>
            </a:r>
            <a:r>
              <a:rPr lang="en-GB" sz="2400" b="1" dirty="0" err="1"/>
              <a:t>Matteus</a:t>
            </a:r>
            <a:r>
              <a:rPr lang="nb-NO" sz="2400" b="1" dirty="0">
                <a:latin typeface="Calibri" panose="020F0502020204030204" pitchFamily="34" charset="0"/>
                <a:cs typeface="Calibri" panose="020F0502020204030204" pitchFamily="34" charset="0"/>
              </a:rPr>
              <a:t> 6:22 – 23 </a:t>
            </a:r>
            <a:r>
              <a:rPr lang="nb-NO" sz="2400" dirty="0"/>
              <a:t>22 Øyet er kroppens lampe. Om øyet ditt er klart, er det fordi kroppen er fylt av lys. 23 Men om øyet ditt er sykt, er det fordi kroppen er fylt av mørke. Er nå lyset i deg mørke, hvor dypt blir ikke da mørket!</a:t>
            </a:r>
          </a:p>
          <a:p>
            <a:pPr algn="just">
              <a:lnSpc>
                <a:spcPct val="150000"/>
              </a:lnSpc>
            </a:pPr>
            <a:r>
              <a:rPr lang="nb-NO" sz="2400" dirty="0">
                <a:latin typeface="Calibri" panose="020F0502020204030204" pitchFamily="34" charset="0"/>
                <a:cs typeface="Calibri" panose="020F0502020204030204" pitchFamily="34" charset="0"/>
              </a:rPr>
              <a:t>Har du et godt selvbilde?</a:t>
            </a:r>
          </a:p>
          <a:p>
            <a:pPr algn="just">
              <a:lnSpc>
                <a:spcPct val="150000"/>
              </a:lnSpc>
            </a:pPr>
            <a:r>
              <a:rPr lang="nb-NO" sz="2400" dirty="0">
                <a:latin typeface="Calibri" panose="020F0502020204030204" pitchFamily="34" charset="0"/>
                <a:cs typeface="Calibri" panose="020F0502020204030204" pitchFamily="34" charset="0"/>
              </a:rPr>
              <a:t>Hvordan forholder vi oss til andre mennesker?</a:t>
            </a:r>
          </a:p>
          <a:p>
            <a:pPr algn="just">
              <a:lnSpc>
                <a:spcPct val="150000"/>
              </a:lnSpc>
            </a:pPr>
            <a:r>
              <a:rPr lang="nb-NO" sz="2400" dirty="0">
                <a:latin typeface="Calibri" panose="020F0502020204030204" pitchFamily="34" charset="0"/>
                <a:cs typeface="Calibri" panose="020F0502020204030204" pitchFamily="34" charset="0"/>
              </a:rPr>
              <a:t>Hvordan forholder vi oss til forskjellige situasjoner?</a:t>
            </a:r>
          </a:p>
          <a:p>
            <a:pPr algn="just">
              <a:lnSpc>
                <a:spcPct val="150000"/>
              </a:lnSpc>
            </a:pPr>
            <a:r>
              <a:rPr lang="nb-NO" sz="2400" dirty="0">
                <a:latin typeface="Calibri" panose="020F0502020204030204" pitchFamily="34" charset="0"/>
                <a:cs typeface="Calibri" panose="020F0502020204030204" pitchFamily="34" charset="0"/>
              </a:rPr>
              <a:t>Kan vi skjelne mellom det som er fra Gud og det som er ikke fra Ham?</a:t>
            </a:r>
          </a:p>
        </p:txBody>
      </p:sp>
    </p:spTree>
    <p:extLst>
      <p:ext uri="{BB962C8B-B14F-4D97-AF65-F5344CB8AC3E}">
        <p14:creationId xmlns:p14="http://schemas.microsoft.com/office/powerpoint/2010/main" val="2740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B06B0-151A-44AB-A9F0-656FA0CCD61F}"/>
              </a:ext>
            </a:extLst>
          </p:cNvPr>
          <p:cNvSpPr>
            <a:spLocks noGrp="1"/>
          </p:cNvSpPr>
          <p:nvPr>
            <p:ph type="title"/>
          </p:nvPr>
        </p:nvSpPr>
        <p:spPr>
          <a:xfrm>
            <a:off x="950752" y="583305"/>
            <a:ext cx="10500220" cy="803474"/>
          </a:xfrm>
        </p:spPr>
        <p:txBody>
          <a:bodyPr>
            <a:noAutofit/>
          </a:bodyPr>
          <a:lstStyle/>
          <a:p>
            <a:r>
              <a:rPr lang="nb-NO" sz="3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 kan ørnen lære oss? – bruke motstand til å fly</a:t>
            </a:r>
            <a:endParaRPr lang="en-GB" sz="3800" dirty="0"/>
          </a:p>
        </p:txBody>
      </p:sp>
      <p:sp>
        <p:nvSpPr>
          <p:cNvPr id="3" name="Plassholder for innhold 2">
            <a:extLst>
              <a:ext uri="{FF2B5EF4-FFF2-40B4-BE49-F238E27FC236}">
                <a16:creationId xmlns:a16="http://schemas.microsoft.com/office/drawing/2014/main" id="{9EEA6CED-3B4A-4C7F-AFE4-E61C1B049B12}"/>
              </a:ext>
            </a:extLst>
          </p:cNvPr>
          <p:cNvSpPr>
            <a:spLocks noGrp="1"/>
          </p:cNvSpPr>
          <p:nvPr>
            <p:ph idx="1"/>
          </p:nvPr>
        </p:nvSpPr>
        <p:spPr>
          <a:xfrm>
            <a:off x="1033244" y="1386779"/>
            <a:ext cx="10125512" cy="5034341"/>
          </a:xfrm>
        </p:spPr>
        <p:txBody>
          <a:bodyPr>
            <a:normAutofit/>
          </a:bodyPr>
          <a:lstStyle/>
          <a:p>
            <a:pPr marL="0" indent="0" algn="just">
              <a:lnSpc>
                <a:spcPct val="150000"/>
              </a:lnSpc>
              <a:buNone/>
            </a:pPr>
            <a:endParaRPr lang="nb-NO" sz="2400" dirty="0">
              <a:latin typeface="Calibri" panose="020F0502020204030204" pitchFamily="34" charset="0"/>
              <a:cs typeface="Calibri" panose="020F0502020204030204" pitchFamily="34" charset="0"/>
            </a:endParaRPr>
          </a:p>
          <a:p>
            <a:pPr marL="0" indent="0" algn="just">
              <a:lnSpc>
                <a:spcPct val="150000"/>
              </a:lnSpc>
              <a:buNone/>
            </a:pPr>
            <a:endParaRPr lang="nb-NO" sz="2400" dirty="0">
              <a:latin typeface="Calibri" panose="020F0502020204030204" pitchFamily="34" charset="0"/>
              <a:cs typeface="Calibri" panose="020F0502020204030204" pitchFamily="34" charset="0"/>
            </a:endParaRPr>
          </a:p>
          <a:p>
            <a:pPr marL="0" indent="0" algn="just">
              <a:lnSpc>
                <a:spcPct val="150000"/>
              </a:lnSpc>
              <a:buNone/>
            </a:pPr>
            <a:endParaRPr lang="nb-NO" sz="2400" dirty="0">
              <a:latin typeface="Calibri" panose="020F0502020204030204" pitchFamily="34" charset="0"/>
              <a:cs typeface="Calibri" panose="020F0502020204030204" pitchFamily="34" charset="0"/>
            </a:endParaRPr>
          </a:p>
          <a:p>
            <a:pPr marL="0" indent="0" algn="just">
              <a:lnSpc>
                <a:spcPct val="150000"/>
              </a:lnSpc>
              <a:buNone/>
            </a:pPr>
            <a:endParaRPr lang="nb-NO" sz="2400" dirty="0">
              <a:latin typeface="Calibri" panose="020F0502020204030204" pitchFamily="34" charset="0"/>
              <a:cs typeface="Calibri" panose="020F0502020204030204" pitchFamily="34" charset="0"/>
            </a:endParaRPr>
          </a:p>
          <a:p>
            <a:pPr marL="0" indent="0" algn="just">
              <a:lnSpc>
                <a:spcPct val="150000"/>
              </a:lnSpc>
              <a:buNone/>
            </a:pPr>
            <a:endParaRPr lang="nb-NO" sz="2400" dirty="0">
              <a:latin typeface="Calibri" panose="020F0502020204030204" pitchFamily="34" charset="0"/>
              <a:cs typeface="Calibri" panose="020F0502020204030204" pitchFamily="34" charset="0"/>
            </a:endParaRPr>
          </a:p>
          <a:p>
            <a:pPr algn="just">
              <a:lnSpc>
                <a:spcPct val="110000"/>
              </a:lnSpc>
            </a:pPr>
            <a:r>
              <a:rPr lang="nb-NO" sz="2400" dirty="0">
                <a:latin typeface="Calibri" panose="020F0502020204030204" pitchFamily="34" charset="0"/>
                <a:cs typeface="Calibri" panose="020F0502020204030204" pitchFamily="34" charset="0"/>
              </a:rPr>
              <a:t>Utfordringer/hindringer kan bringe velsignelser.</a:t>
            </a:r>
          </a:p>
          <a:p>
            <a:pPr algn="just">
              <a:lnSpc>
                <a:spcPct val="110000"/>
              </a:lnSpc>
            </a:pPr>
            <a:r>
              <a:rPr lang="nb-NO" sz="2400" dirty="0">
                <a:latin typeface="Calibri" panose="020F0502020204030204" pitchFamily="34" charset="0"/>
                <a:cs typeface="Calibri" panose="020F0502020204030204" pitchFamily="34" charset="0"/>
              </a:rPr>
              <a:t>Gud vil at vi skal stole på Hans styrke til å «fly».</a:t>
            </a:r>
          </a:p>
        </p:txBody>
      </p:sp>
      <p:pic>
        <p:nvPicPr>
          <p:cNvPr id="5" name="Bilde 4">
            <a:extLst>
              <a:ext uri="{FF2B5EF4-FFF2-40B4-BE49-F238E27FC236}">
                <a16:creationId xmlns:a16="http://schemas.microsoft.com/office/drawing/2014/main" id="{38BF3BE9-5726-4476-96FA-A60549CA73EA}"/>
              </a:ext>
            </a:extLst>
          </p:cNvPr>
          <p:cNvPicPr>
            <a:picLocks noChangeAspect="1"/>
          </p:cNvPicPr>
          <p:nvPr/>
        </p:nvPicPr>
        <p:blipFill>
          <a:blip r:embed="rId2"/>
          <a:stretch>
            <a:fillRect/>
          </a:stretch>
        </p:blipFill>
        <p:spPr>
          <a:xfrm>
            <a:off x="785256" y="1289102"/>
            <a:ext cx="10125512" cy="3518186"/>
          </a:xfrm>
          <a:prstGeom prst="rect">
            <a:avLst/>
          </a:prstGeom>
        </p:spPr>
      </p:pic>
    </p:spTree>
    <p:extLst>
      <p:ext uri="{BB962C8B-B14F-4D97-AF65-F5344CB8AC3E}">
        <p14:creationId xmlns:p14="http://schemas.microsoft.com/office/powerpoint/2010/main" val="5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918</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Arial Rounded MT Bold</vt:lpstr>
      <vt:lpstr>Calibri</vt:lpstr>
      <vt:lpstr>Calibri Light</vt:lpstr>
      <vt:lpstr>Office-tema</vt:lpstr>
      <vt:lpstr>Vent på Herren</vt:lpstr>
      <vt:lpstr>Disposisjon</vt:lpstr>
      <vt:lpstr>Innledning</vt:lpstr>
      <vt:lpstr>Ørnen</vt:lpstr>
      <vt:lpstr>Ørnen – 2. bilde</vt:lpstr>
      <vt:lpstr>Hva kan ørnen lære oss? – lite vekt</vt:lpstr>
      <vt:lpstr>Hva kan ørnen lære oss? - styrke</vt:lpstr>
      <vt:lpstr>Hva kan ørnen lære oss? – godt syn</vt:lpstr>
      <vt:lpstr>Hva kan ørnen lære oss? – bruke motstand til å fly</vt:lpstr>
      <vt:lpstr>Hva kan ørnen lære oss? – brede vinger</vt:lpstr>
      <vt:lpstr>PowerPoint-presentasjon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dc:creator>
  <cp:lastModifiedBy>Elias Mukiira</cp:lastModifiedBy>
  <cp:revision>278</cp:revision>
  <dcterms:created xsi:type="dcterms:W3CDTF">2017-12-02T12:25:04Z</dcterms:created>
  <dcterms:modified xsi:type="dcterms:W3CDTF">2020-02-15T19:02:07Z</dcterms:modified>
</cp:coreProperties>
</file>